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9"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250"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E537D-924E-4392-9046-3CF2B9A2EE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87AD3A2-B207-46A1-884F-4C404021D2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4F73270-768F-4B03-8D59-775366C0DAFE}"/>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5" name="Footer Placeholder 4">
            <a:extLst>
              <a:ext uri="{FF2B5EF4-FFF2-40B4-BE49-F238E27FC236}">
                <a16:creationId xmlns:a16="http://schemas.microsoft.com/office/drawing/2014/main" id="{59F5C6E9-6F08-4F22-BED1-337E2AD334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5C7464F-A81F-420A-8D17-4FA05ACB8458}"/>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1484197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2274B-9DC1-4B09-A554-6D9DE6D5CEB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9D7ECC5-413F-4E71-A123-52F85820A5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F491FD-643E-4048-968C-78E41C875D0C}"/>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5" name="Footer Placeholder 4">
            <a:extLst>
              <a:ext uri="{FF2B5EF4-FFF2-40B4-BE49-F238E27FC236}">
                <a16:creationId xmlns:a16="http://schemas.microsoft.com/office/drawing/2014/main" id="{5B7A2B73-A1FE-4F23-AE09-A32FF1DADD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835999-3654-4BF3-8542-8EB53D92723E}"/>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2671688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1644C9-721F-4800-B032-068E40B051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E067518-800A-4F0A-8691-D65E158E632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3DE866E-0A67-406A-9C91-1BA8E2B6AEA8}"/>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5" name="Footer Placeholder 4">
            <a:extLst>
              <a:ext uri="{FF2B5EF4-FFF2-40B4-BE49-F238E27FC236}">
                <a16:creationId xmlns:a16="http://schemas.microsoft.com/office/drawing/2014/main" id="{BC092CB6-1749-4A79-AEFA-5E201ADFCF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9AE165-89A6-4A1C-8060-ED603F4AF2C7}"/>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2206512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4C216-F77B-4914-AFF6-0E3809DB05D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FE38AEE-5025-4338-9DD5-36F9F92F48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213E5A4-600E-4CBF-85A6-383BDFE32952}"/>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5" name="Footer Placeholder 4">
            <a:extLst>
              <a:ext uri="{FF2B5EF4-FFF2-40B4-BE49-F238E27FC236}">
                <a16:creationId xmlns:a16="http://schemas.microsoft.com/office/drawing/2014/main" id="{AEF2622E-DFD6-4643-90CE-5E3ABAE6AC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640D2D-86BC-4C72-8531-16F7F711A7E8}"/>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3695205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83D7F-C998-4CE2-8CFA-CA1837FD9F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F299888-9D41-42E2-A96D-F898865880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64BA1A-6ACE-47F2-813C-37F7B7FE6BFF}"/>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5" name="Footer Placeholder 4">
            <a:extLst>
              <a:ext uri="{FF2B5EF4-FFF2-40B4-BE49-F238E27FC236}">
                <a16:creationId xmlns:a16="http://schemas.microsoft.com/office/drawing/2014/main" id="{4124AE49-A6E1-411C-9E63-BDF2C19AD9B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F4D1668-38A9-4099-B0B0-32C7E39C7C4E}"/>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87547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FFBD-6CA3-4ED6-8F68-D7395453ED2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50C0F45-C8F4-44A6-A3AC-8DE2ACDDFB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3EC5B36-65FB-4F1E-9066-746D752C663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FFC3E8B-2E46-4A4C-9AEE-E680725D8A2A}"/>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6" name="Footer Placeholder 5">
            <a:extLst>
              <a:ext uri="{FF2B5EF4-FFF2-40B4-BE49-F238E27FC236}">
                <a16:creationId xmlns:a16="http://schemas.microsoft.com/office/drawing/2014/main" id="{E7FC54A1-3C0B-4838-A680-B3B38187634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77CBF88-111C-4633-9247-95C2306DCAB4}"/>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109449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655DC-2B25-4BD1-A4E5-F6A86137AD9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4AF8DA4-F0B6-47A7-80BE-28C05C7007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47249D-EC5F-46F0-9ECF-D1FF3D52A45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7A89425-DC17-4AEB-8D40-2F17B3B50E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75F8EA-345A-4F3A-9385-D0E71B7CE2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EAAF677-4C55-4EAF-8687-250383F47285}"/>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8" name="Footer Placeholder 7">
            <a:extLst>
              <a:ext uri="{FF2B5EF4-FFF2-40B4-BE49-F238E27FC236}">
                <a16:creationId xmlns:a16="http://schemas.microsoft.com/office/drawing/2014/main" id="{25C86F36-DE7C-46E8-8926-56AA7EA6D9A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62A9E27-3A42-47EC-9B48-E068ABD8F40C}"/>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2319972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DB01F-B989-4C6C-9C9E-21576720987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1B13106-758F-48D1-8240-73B2C22FDA1D}"/>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4" name="Footer Placeholder 3">
            <a:extLst>
              <a:ext uri="{FF2B5EF4-FFF2-40B4-BE49-F238E27FC236}">
                <a16:creationId xmlns:a16="http://schemas.microsoft.com/office/drawing/2014/main" id="{779F4B4E-FB67-4333-9AAA-E4F6452E70A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EDD6D12-9CC5-4CB0-8569-3AC0A95AC3D3}"/>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1682836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A002B7-A75D-45F1-9B3E-BAAB1E1564C8}"/>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3" name="Footer Placeholder 2">
            <a:extLst>
              <a:ext uri="{FF2B5EF4-FFF2-40B4-BE49-F238E27FC236}">
                <a16:creationId xmlns:a16="http://schemas.microsoft.com/office/drawing/2014/main" id="{AEA0E648-C9E4-477D-A318-EFBF0E4EB7B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D7DC218-AFBC-4C4E-BF41-3B33BFC0F428}"/>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4186633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9CA26-F008-43E8-86FE-B800BCFA46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D243CBB-849C-4CE5-95EE-EC9D717C8E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8D31592-E8FB-4A80-A8EC-D4DFA06C44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350968-A33E-44FB-99DF-82B41BF7BE0D}"/>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6" name="Footer Placeholder 5">
            <a:extLst>
              <a:ext uri="{FF2B5EF4-FFF2-40B4-BE49-F238E27FC236}">
                <a16:creationId xmlns:a16="http://schemas.microsoft.com/office/drawing/2014/main" id="{7BE2944F-6F25-4B0E-A528-88B2E9CE72D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6A156FE-FE6B-43FF-83FB-0A845C40950E}"/>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871506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EF1DF-582A-4A57-ACAD-0712AD188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181CFDA-27F3-4685-A190-DA61B89562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19C5EF3-2C8C-437C-AF61-B2F8DACFE0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FC2CC5-BD08-462F-81A9-78770ECFCE7A}"/>
              </a:ext>
            </a:extLst>
          </p:cNvPr>
          <p:cNvSpPr>
            <a:spLocks noGrp="1"/>
          </p:cNvSpPr>
          <p:nvPr>
            <p:ph type="dt" sz="half" idx="10"/>
          </p:nvPr>
        </p:nvSpPr>
        <p:spPr/>
        <p:txBody>
          <a:bodyPr/>
          <a:lstStyle/>
          <a:p>
            <a:fld id="{BC00AA51-E7A8-47DC-BD9C-118E20D6684B}" type="datetimeFigureOut">
              <a:rPr lang="en-IN" smtClean="0"/>
              <a:t>17-01-2020</a:t>
            </a:fld>
            <a:endParaRPr lang="en-IN"/>
          </a:p>
        </p:txBody>
      </p:sp>
      <p:sp>
        <p:nvSpPr>
          <p:cNvPr id="6" name="Footer Placeholder 5">
            <a:extLst>
              <a:ext uri="{FF2B5EF4-FFF2-40B4-BE49-F238E27FC236}">
                <a16:creationId xmlns:a16="http://schemas.microsoft.com/office/drawing/2014/main" id="{7C2DF015-0951-4785-8C37-20277C0EB89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2C1B1D-D4EA-47FF-BD8F-1712E157FAFE}"/>
              </a:ext>
            </a:extLst>
          </p:cNvPr>
          <p:cNvSpPr>
            <a:spLocks noGrp="1"/>
          </p:cNvSpPr>
          <p:nvPr>
            <p:ph type="sldNum" sz="quarter" idx="12"/>
          </p:nvPr>
        </p:nvSpPr>
        <p:spPr/>
        <p:txBody>
          <a:bodyPr/>
          <a:lstStyle/>
          <a:p>
            <a:fld id="{38802A70-9788-4C4A-BC30-380E0F389C44}" type="slidenum">
              <a:rPr lang="en-IN" smtClean="0"/>
              <a:t>‹#›</a:t>
            </a:fld>
            <a:endParaRPr lang="en-IN"/>
          </a:p>
        </p:txBody>
      </p:sp>
    </p:spTree>
    <p:extLst>
      <p:ext uri="{BB962C8B-B14F-4D97-AF65-F5344CB8AC3E}">
        <p14:creationId xmlns:p14="http://schemas.microsoft.com/office/powerpoint/2010/main" val="16030998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E038D4-F66C-4AD9-B2C1-9F36F64462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B124E79-5AF7-4263-B691-F5DA68F6CA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BA5E80-EB71-4676-8DAC-E93AE6352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00AA51-E7A8-47DC-BD9C-118E20D6684B}" type="datetimeFigureOut">
              <a:rPr lang="en-IN" smtClean="0"/>
              <a:t>17-01-2020</a:t>
            </a:fld>
            <a:endParaRPr lang="en-IN"/>
          </a:p>
        </p:txBody>
      </p:sp>
      <p:sp>
        <p:nvSpPr>
          <p:cNvPr id="5" name="Footer Placeholder 4">
            <a:extLst>
              <a:ext uri="{FF2B5EF4-FFF2-40B4-BE49-F238E27FC236}">
                <a16:creationId xmlns:a16="http://schemas.microsoft.com/office/drawing/2014/main" id="{14459413-E6D5-4EEA-849C-709A1EBFAF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C28EA87-0726-41D0-BF46-EBF5221112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802A70-9788-4C4A-BC30-380E0F389C44}" type="slidenum">
              <a:rPr lang="en-IN" smtClean="0"/>
              <a:t>‹#›</a:t>
            </a:fld>
            <a:endParaRPr lang="en-IN"/>
          </a:p>
        </p:txBody>
      </p:sp>
    </p:spTree>
    <p:extLst>
      <p:ext uri="{BB962C8B-B14F-4D97-AF65-F5344CB8AC3E}">
        <p14:creationId xmlns:p14="http://schemas.microsoft.com/office/powerpoint/2010/main" val="2270064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slideLayout" Target="../slideLayouts/slideLayout7.xml"/><Relationship Id="rId1" Type="http://schemas.openxmlformats.org/officeDocument/2006/relationships/video" Target="https://www.youtube.com/embed/gEy91PGGLR0?feature=oembed"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980C5-2DEA-4836-BF68-03BFE82009F1}"/>
              </a:ext>
            </a:extLst>
          </p:cNvPr>
          <p:cNvSpPr>
            <a:spLocks noGrp="1"/>
          </p:cNvSpPr>
          <p:nvPr>
            <p:ph type="ctrTitle"/>
          </p:nvPr>
        </p:nvSpPr>
        <p:spPr>
          <a:xfrm>
            <a:off x="541538" y="275208"/>
            <a:ext cx="10126462" cy="3755254"/>
          </a:xfrm>
        </p:spPr>
        <p:txBody>
          <a:bodyPr>
            <a:noAutofit/>
          </a:bodyPr>
          <a:lstStyle/>
          <a:p>
            <a:r>
              <a:rPr lang="en-IN" sz="8000" dirty="0">
                <a:solidFill>
                  <a:srgbClr val="FF0000"/>
                </a:solidFill>
                <a:latin typeface="Arial Black" panose="020B0A04020102020204" pitchFamily="34" charset="0"/>
              </a:rPr>
              <a:t>INDUSTRIAL AND VEHICULAR AUTOMATION</a:t>
            </a:r>
          </a:p>
        </p:txBody>
      </p:sp>
      <p:sp>
        <p:nvSpPr>
          <p:cNvPr id="3" name="Subtitle 2">
            <a:extLst>
              <a:ext uri="{FF2B5EF4-FFF2-40B4-BE49-F238E27FC236}">
                <a16:creationId xmlns:a16="http://schemas.microsoft.com/office/drawing/2014/main" id="{F2FFA200-5D4A-41E6-9307-90D9EBAE14B9}"/>
              </a:ext>
            </a:extLst>
          </p:cNvPr>
          <p:cNvSpPr>
            <a:spLocks noGrp="1"/>
          </p:cNvSpPr>
          <p:nvPr>
            <p:ph type="subTitle" idx="1"/>
          </p:nvPr>
        </p:nvSpPr>
        <p:spPr>
          <a:xfrm>
            <a:off x="3764131" y="4394447"/>
            <a:ext cx="7874493" cy="1341190"/>
          </a:xfrm>
        </p:spPr>
        <p:txBody>
          <a:bodyPr/>
          <a:lstStyle/>
          <a:p>
            <a:r>
              <a:rPr lang="en-IN" dirty="0"/>
              <a:t>BY CHALLA SAI BHARATH</a:t>
            </a:r>
          </a:p>
          <a:p>
            <a:r>
              <a:rPr lang="en-IN" dirty="0"/>
              <a:t>312217106032</a:t>
            </a:r>
          </a:p>
        </p:txBody>
      </p:sp>
    </p:spTree>
    <p:extLst>
      <p:ext uri="{BB962C8B-B14F-4D97-AF65-F5344CB8AC3E}">
        <p14:creationId xmlns:p14="http://schemas.microsoft.com/office/powerpoint/2010/main" val="2841173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56DB5-612B-405E-916D-C14DDF4B18C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ED9C921-761F-46E6-8333-3E76C9D9DF2C}"/>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1163AD29-D06A-482E-820D-3751B90FF17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7266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8F7190D-5515-4FD1-A689-39A8FDFCA7FD}"/>
              </a:ext>
            </a:extLst>
          </p:cNvPr>
          <p:cNvSpPr>
            <a:spLocks noGrp="1"/>
          </p:cNvSpPr>
          <p:nvPr>
            <p:ph type="title"/>
          </p:nvPr>
        </p:nvSpPr>
        <p:spPr/>
        <p:txBody>
          <a:bodyPr/>
          <a:lstStyle/>
          <a:p>
            <a:r>
              <a:rPr lang="en-IN">
                <a:latin typeface="Ink Free" panose="03080402000500000000" pitchFamily="66" charset="0"/>
              </a:rPr>
              <a:t>ADVANTAGES  AND  DISADVANTAGES</a:t>
            </a:r>
            <a:r>
              <a:rPr lang="en-IN" dirty="0"/>
              <a:t>:</a:t>
            </a:r>
          </a:p>
        </p:txBody>
      </p:sp>
      <p:sp>
        <p:nvSpPr>
          <p:cNvPr id="5" name="Text Placeholder 4">
            <a:extLst>
              <a:ext uri="{FF2B5EF4-FFF2-40B4-BE49-F238E27FC236}">
                <a16:creationId xmlns:a16="http://schemas.microsoft.com/office/drawing/2014/main" id="{5251C534-EB55-4613-90F5-C2D2AD3B3B55}"/>
              </a:ext>
            </a:extLst>
          </p:cNvPr>
          <p:cNvSpPr>
            <a:spLocks noGrp="1"/>
          </p:cNvSpPr>
          <p:nvPr>
            <p:ph type="body" idx="1"/>
          </p:nvPr>
        </p:nvSpPr>
        <p:spPr>
          <a:xfrm>
            <a:off x="836612" y="1681163"/>
            <a:ext cx="5160963" cy="823912"/>
          </a:xfrm>
        </p:spPr>
        <p:txBody>
          <a:bodyPr/>
          <a:lstStyle/>
          <a:p>
            <a:r>
              <a:rPr lang="en-IN" dirty="0"/>
              <a:t>ADVANTAGES</a:t>
            </a:r>
          </a:p>
        </p:txBody>
      </p:sp>
      <p:sp>
        <p:nvSpPr>
          <p:cNvPr id="6" name="Content Placeholder 5">
            <a:extLst>
              <a:ext uri="{FF2B5EF4-FFF2-40B4-BE49-F238E27FC236}">
                <a16:creationId xmlns:a16="http://schemas.microsoft.com/office/drawing/2014/main" id="{ED92B113-073D-431B-ABC3-6D97D4C43A1E}"/>
              </a:ext>
            </a:extLst>
          </p:cNvPr>
          <p:cNvSpPr>
            <a:spLocks noGrp="1"/>
          </p:cNvSpPr>
          <p:nvPr>
            <p:ph sz="half" idx="2"/>
          </p:nvPr>
        </p:nvSpPr>
        <p:spPr/>
        <p:txBody>
          <a:bodyPr>
            <a:normAutofit lnSpcReduction="10000"/>
          </a:bodyPr>
          <a:lstStyle/>
          <a:p>
            <a:pPr>
              <a:buFont typeface="Wingdings" panose="05000000000000000000" pitchFamily="2" charset="2"/>
              <a:buChar char="ü"/>
            </a:pPr>
            <a:r>
              <a:rPr lang="en-IN" dirty="0"/>
              <a:t>Replacing human operations , dangerous </a:t>
            </a:r>
            <a:r>
              <a:rPr lang="en-IN" dirty="0" err="1"/>
              <a:t>environments,beyond</a:t>
            </a:r>
            <a:r>
              <a:rPr lang="en-IN" dirty="0"/>
              <a:t> human capabilities.</a:t>
            </a:r>
          </a:p>
          <a:p>
            <a:pPr>
              <a:buFont typeface="Wingdings" panose="05000000000000000000" pitchFamily="2" charset="2"/>
              <a:buChar char="ü"/>
            </a:pPr>
            <a:r>
              <a:rPr lang="en-IN" dirty="0"/>
              <a:t>Fast</a:t>
            </a:r>
          </a:p>
          <a:p>
            <a:pPr>
              <a:buFont typeface="Wingdings" panose="05000000000000000000" pitchFamily="2" charset="2"/>
              <a:buChar char="ü"/>
            </a:pPr>
            <a:r>
              <a:rPr lang="en-IN" dirty="0"/>
              <a:t>Easily programmable using ladder logic</a:t>
            </a:r>
          </a:p>
          <a:p>
            <a:pPr>
              <a:buFont typeface="Wingdings" panose="05000000000000000000" pitchFamily="2" charset="2"/>
              <a:buChar char="ü"/>
            </a:pPr>
            <a:r>
              <a:rPr lang="en-IN" dirty="0"/>
              <a:t>Improves quality</a:t>
            </a:r>
          </a:p>
          <a:p>
            <a:pPr>
              <a:buFont typeface="Wingdings" panose="05000000000000000000" pitchFamily="2" charset="2"/>
              <a:buChar char="ü"/>
            </a:pPr>
            <a:r>
              <a:rPr lang="en-IN" dirty="0"/>
              <a:t>Improves productivity</a:t>
            </a:r>
          </a:p>
          <a:p>
            <a:pPr>
              <a:buFont typeface="Wingdings" panose="05000000000000000000" pitchFamily="2" charset="2"/>
              <a:buChar char="ü"/>
            </a:pPr>
            <a:endParaRPr lang="en-IN" sz="2000" dirty="0"/>
          </a:p>
        </p:txBody>
      </p:sp>
      <p:sp>
        <p:nvSpPr>
          <p:cNvPr id="7" name="Text Placeholder 6">
            <a:extLst>
              <a:ext uri="{FF2B5EF4-FFF2-40B4-BE49-F238E27FC236}">
                <a16:creationId xmlns:a16="http://schemas.microsoft.com/office/drawing/2014/main" id="{6E9FC014-2C90-4800-9C66-27F2504565ED}"/>
              </a:ext>
            </a:extLst>
          </p:cNvPr>
          <p:cNvSpPr>
            <a:spLocks noGrp="1"/>
          </p:cNvSpPr>
          <p:nvPr>
            <p:ph type="body" sz="quarter" idx="3"/>
          </p:nvPr>
        </p:nvSpPr>
        <p:spPr/>
        <p:txBody>
          <a:bodyPr/>
          <a:lstStyle/>
          <a:p>
            <a:r>
              <a:rPr lang="en-IN" dirty="0"/>
              <a:t>DISADVANTAGES</a:t>
            </a:r>
          </a:p>
        </p:txBody>
      </p:sp>
      <p:sp>
        <p:nvSpPr>
          <p:cNvPr id="8" name="Content Placeholder 7">
            <a:extLst>
              <a:ext uri="{FF2B5EF4-FFF2-40B4-BE49-F238E27FC236}">
                <a16:creationId xmlns:a16="http://schemas.microsoft.com/office/drawing/2014/main" id="{34F35EFB-B97A-4DE1-985A-FBA2F54031C2}"/>
              </a:ext>
            </a:extLst>
          </p:cNvPr>
          <p:cNvSpPr>
            <a:spLocks noGrp="1"/>
          </p:cNvSpPr>
          <p:nvPr>
            <p:ph sz="quarter" idx="4"/>
          </p:nvPr>
        </p:nvSpPr>
        <p:spPr/>
        <p:txBody>
          <a:bodyPr>
            <a:normAutofit lnSpcReduction="10000"/>
          </a:bodyPr>
          <a:lstStyle/>
          <a:p>
            <a:pPr>
              <a:buFont typeface="Courier New" panose="02070309020205020404" pitchFamily="49" charset="0"/>
              <a:buChar char="o"/>
            </a:pPr>
            <a:r>
              <a:rPr lang="en-IN" sz="3600" dirty="0"/>
              <a:t>Initial cost is high.</a:t>
            </a:r>
          </a:p>
          <a:p>
            <a:pPr>
              <a:buFont typeface="Courier New" panose="02070309020205020404" pitchFamily="49" charset="0"/>
              <a:buChar char="o"/>
            </a:pPr>
            <a:r>
              <a:rPr lang="en-IN" sz="3600" dirty="0"/>
              <a:t>Unemployment rate increases.</a:t>
            </a:r>
          </a:p>
          <a:p>
            <a:pPr>
              <a:buFont typeface="Courier New" panose="02070309020205020404" pitchFamily="49" charset="0"/>
              <a:buChar char="o"/>
            </a:pPr>
            <a:r>
              <a:rPr lang="en-IN" sz="3600" dirty="0" err="1"/>
              <a:t>Mainrtainence</a:t>
            </a:r>
            <a:r>
              <a:rPr lang="en-IN" sz="3600" dirty="0"/>
              <a:t> is costly</a:t>
            </a:r>
            <a:r>
              <a:rPr lang="en-IN" sz="2000" dirty="0"/>
              <a:t>.</a:t>
            </a:r>
          </a:p>
        </p:txBody>
      </p:sp>
    </p:spTree>
    <p:extLst>
      <p:ext uri="{BB962C8B-B14F-4D97-AF65-F5344CB8AC3E}">
        <p14:creationId xmlns:p14="http://schemas.microsoft.com/office/powerpoint/2010/main" val="4221396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990CF0D-9C44-470D-BE56-F18EF9A7050D}"/>
              </a:ext>
            </a:extLst>
          </p:cNvPr>
          <p:cNvSpPr>
            <a:spLocks noGrp="1"/>
          </p:cNvSpPr>
          <p:nvPr>
            <p:ph type="title"/>
          </p:nvPr>
        </p:nvSpPr>
        <p:spPr/>
        <p:txBody>
          <a:bodyPr/>
          <a:lstStyle/>
          <a:p>
            <a:r>
              <a:rPr lang="en-IN" dirty="0">
                <a:latin typeface="Arial Black" panose="020B0A04020102020204" pitchFamily="34" charset="0"/>
              </a:rPr>
              <a:t>VEHICULAR AUTOMATION:</a:t>
            </a:r>
          </a:p>
        </p:txBody>
      </p:sp>
      <p:sp>
        <p:nvSpPr>
          <p:cNvPr id="8" name="Content Placeholder 7">
            <a:extLst>
              <a:ext uri="{FF2B5EF4-FFF2-40B4-BE49-F238E27FC236}">
                <a16:creationId xmlns:a16="http://schemas.microsoft.com/office/drawing/2014/main" id="{AC2B055D-B46B-4580-BA5D-41732C0AC19C}"/>
              </a:ext>
            </a:extLst>
          </p:cNvPr>
          <p:cNvSpPr>
            <a:spLocks noGrp="1"/>
          </p:cNvSpPr>
          <p:nvPr>
            <p:ph idx="1"/>
          </p:nvPr>
        </p:nvSpPr>
        <p:spPr/>
        <p:txBody>
          <a:bodyPr>
            <a:normAutofit lnSpcReduction="10000"/>
          </a:bodyPr>
          <a:lstStyle/>
          <a:p>
            <a:pPr marL="0" indent="0">
              <a:buNone/>
            </a:pPr>
            <a:r>
              <a:rPr lang="en-US" dirty="0"/>
              <a:t>• Vehicular automation involves the use of</a:t>
            </a:r>
          </a:p>
          <a:p>
            <a:pPr marL="0" indent="0">
              <a:buNone/>
            </a:pPr>
            <a:r>
              <a:rPr lang="en-US" dirty="0"/>
              <a:t>✓</a:t>
            </a:r>
            <a:r>
              <a:rPr lang="en-US" dirty="0">
                <a:solidFill>
                  <a:schemeClr val="accent1">
                    <a:lumMod val="75000"/>
                  </a:schemeClr>
                </a:solidFill>
              </a:rPr>
              <a:t>Mechatronics</a:t>
            </a:r>
          </a:p>
          <a:p>
            <a:pPr marL="0" indent="0">
              <a:buNone/>
            </a:pPr>
            <a:r>
              <a:rPr lang="en-US" dirty="0"/>
              <a:t>✓</a:t>
            </a:r>
            <a:r>
              <a:rPr lang="en-US" dirty="0">
                <a:solidFill>
                  <a:schemeClr val="accent2"/>
                </a:solidFill>
              </a:rPr>
              <a:t>Artificial Intelligence</a:t>
            </a:r>
          </a:p>
          <a:p>
            <a:pPr marL="0" indent="0">
              <a:buNone/>
            </a:pPr>
            <a:r>
              <a:rPr lang="en-US" dirty="0"/>
              <a:t>✓</a:t>
            </a:r>
            <a:r>
              <a:rPr lang="en-US" dirty="0">
                <a:solidFill>
                  <a:srgbClr val="FF00FF"/>
                </a:solidFill>
              </a:rPr>
              <a:t>Multi-agent System</a:t>
            </a:r>
          </a:p>
          <a:p>
            <a:pPr marL="0" indent="0">
              <a:buNone/>
            </a:pPr>
            <a:r>
              <a:rPr lang="en-US" dirty="0"/>
              <a:t>to assist a vehicle's operator.</a:t>
            </a:r>
          </a:p>
          <a:p>
            <a:pPr marL="0" indent="0">
              <a:buNone/>
            </a:pPr>
            <a:r>
              <a:rPr lang="en-US" dirty="0"/>
              <a:t>• These features and the vehicles employing them may be labeled as</a:t>
            </a:r>
          </a:p>
          <a:p>
            <a:pPr marL="0" indent="0">
              <a:buNone/>
            </a:pPr>
            <a:r>
              <a:rPr lang="en-US" dirty="0"/>
              <a:t>intelligent or smart.</a:t>
            </a:r>
          </a:p>
          <a:p>
            <a:pPr marL="0" indent="0">
              <a:buNone/>
            </a:pPr>
            <a:r>
              <a:rPr lang="en-US" dirty="0"/>
              <a:t>• A vehicle using automation for difficult tasks, especially navigation,</a:t>
            </a:r>
          </a:p>
          <a:p>
            <a:pPr marL="0" indent="0">
              <a:buNone/>
            </a:pPr>
            <a:r>
              <a:rPr lang="en-US" dirty="0"/>
              <a:t>may be referred to as </a:t>
            </a:r>
            <a:r>
              <a:rPr lang="en-US" dirty="0">
                <a:solidFill>
                  <a:srgbClr val="FF0000"/>
                </a:solidFill>
              </a:rPr>
              <a:t>semi-autonomous.</a:t>
            </a:r>
            <a:endParaRPr lang="en-IN" dirty="0">
              <a:solidFill>
                <a:srgbClr val="FF0000"/>
              </a:solidFill>
            </a:endParaRPr>
          </a:p>
        </p:txBody>
      </p:sp>
      <p:pic>
        <p:nvPicPr>
          <p:cNvPr id="9" name="Picture 8">
            <a:extLst>
              <a:ext uri="{FF2B5EF4-FFF2-40B4-BE49-F238E27FC236}">
                <a16:creationId xmlns:a16="http://schemas.microsoft.com/office/drawing/2014/main" id="{7E243A11-2EC0-42F3-9BBB-716891C18720}"/>
              </a:ext>
            </a:extLst>
          </p:cNvPr>
          <p:cNvPicPr>
            <a:picLocks noChangeAspect="1"/>
          </p:cNvPicPr>
          <p:nvPr/>
        </p:nvPicPr>
        <p:blipFill>
          <a:blip r:embed="rId2"/>
          <a:stretch>
            <a:fillRect/>
          </a:stretch>
        </p:blipFill>
        <p:spPr>
          <a:xfrm>
            <a:off x="7760891" y="1491569"/>
            <a:ext cx="4140595" cy="2366055"/>
          </a:xfrm>
          <a:prstGeom prst="rect">
            <a:avLst/>
          </a:prstGeom>
        </p:spPr>
      </p:pic>
    </p:spTree>
    <p:extLst>
      <p:ext uri="{BB962C8B-B14F-4D97-AF65-F5344CB8AC3E}">
        <p14:creationId xmlns:p14="http://schemas.microsoft.com/office/powerpoint/2010/main" val="1062586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BB8E3-A5AE-4439-A25B-CAD9D8C6380D}"/>
              </a:ext>
            </a:extLst>
          </p:cNvPr>
          <p:cNvSpPr>
            <a:spLocks noGrp="1"/>
          </p:cNvSpPr>
          <p:nvPr>
            <p:ph type="title"/>
          </p:nvPr>
        </p:nvSpPr>
        <p:spPr/>
        <p:txBody>
          <a:bodyPr/>
          <a:lstStyle/>
          <a:p>
            <a:r>
              <a:rPr lang="en-IN" dirty="0">
                <a:latin typeface="Arial Black" panose="020B0A04020102020204" pitchFamily="34" charset="0"/>
              </a:rPr>
              <a:t>AUTONOMOUS CAR AS AN EXAMPLE:</a:t>
            </a:r>
          </a:p>
        </p:txBody>
      </p:sp>
      <p:pic>
        <p:nvPicPr>
          <p:cNvPr id="4" name="Content Placeholder 3">
            <a:extLst>
              <a:ext uri="{FF2B5EF4-FFF2-40B4-BE49-F238E27FC236}">
                <a16:creationId xmlns:a16="http://schemas.microsoft.com/office/drawing/2014/main" id="{D02C656C-F695-4D13-92E3-ACD365ACB654}"/>
              </a:ext>
            </a:extLst>
          </p:cNvPr>
          <p:cNvPicPr>
            <a:picLocks noGrp="1" noChangeAspect="1"/>
          </p:cNvPicPr>
          <p:nvPr>
            <p:ph idx="1"/>
          </p:nvPr>
        </p:nvPicPr>
        <p:blipFill>
          <a:blip r:embed="rId2"/>
          <a:stretch>
            <a:fillRect/>
          </a:stretch>
        </p:blipFill>
        <p:spPr>
          <a:xfrm>
            <a:off x="9410383" y="273000"/>
            <a:ext cx="2200592" cy="1325563"/>
          </a:xfrm>
          <a:prstGeom prst="rect">
            <a:avLst/>
          </a:prstGeom>
        </p:spPr>
      </p:pic>
      <p:sp>
        <p:nvSpPr>
          <p:cNvPr id="5" name="Rectangle 4">
            <a:extLst>
              <a:ext uri="{FF2B5EF4-FFF2-40B4-BE49-F238E27FC236}">
                <a16:creationId xmlns:a16="http://schemas.microsoft.com/office/drawing/2014/main" id="{2E728F5C-45F4-4240-8C13-16AC7199FE7B}"/>
              </a:ext>
            </a:extLst>
          </p:cNvPr>
          <p:cNvSpPr/>
          <p:nvPr/>
        </p:nvSpPr>
        <p:spPr>
          <a:xfrm>
            <a:off x="581025" y="1598563"/>
            <a:ext cx="6096000" cy="5262979"/>
          </a:xfrm>
          <a:prstGeom prst="rect">
            <a:avLst/>
          </a:prstGeom>
        </p:spPr>
        <p:txBody>
          <a:bodyPr>
            <a:spAutoFit/>
          </a:bodyPr>
          <a:lstStyle/>
          <a:p>
            <a:r>
              <a:rPr lang="en-IN" sz="3200" dirty="0"/>
              <a:t>• An autonomous car is an</a:t>
            </a:r>
          </a:p>
          <a:p>
            <a:r>
              <a:rPr lang="en-IN" sz="3200" dirty="0"/>
              <a:t>autonomous vehicle capable of</a:t>
            </a:r>
          </a:p>
          <a:p>
            <a:r>
              <a:rPr lang="en-IN" sz="3200" dirty="0"/>
              <a:t>fulfilling the </a:t>
            </a:r>
            <a:r>
              <a:rPr lang="en-IN" sz="3200" dirty="0">
                <a:solidFill>
                  <a:schemeClr val="accent5">
                    <a:lumMod val="75000"/>
                  </a:schemeClr>
                </a:solidFill>
              </a:rPr>
              <a:t>human transportation</a:t>
            </a:r>
          </a:p>
          <a:p>
            <a:r>
              <a:rPr lang="en-IN" sz="3200" dirty="0"/>
              <a:t>capabilities of a traditional car.</a:t>
            </a:r>
          </a:p>
          <a:p>
            <a:endParaRPr lang="en-IN" sz="3200" dirty="0"/>
          </a:p>
          <a:p>
            <a:r>
              <a:rPr lang="en-IN" sz="3200" dirty="0"/>
              <a:t>• As an autonomous vehicle, it is</a:t>
            </a:r>
          </a:p>
          <a:p>
            <a:r>
              <a:rPr lang="en-IN" sz="3200" dirty="0"/>
              <a:t>capable of sensing its environment</a:t>
            </a:r>
          </a:p>
          <a:p>
            <a:r>
              <a:rPr lang="en-IN" sz="3200" dirty="0"/>
              <a:t>and </a:t>
            </a:r>
            <a:r>
              <a:rPr lang="en-IN" sz="3200" dirty="0">
                <a:solidFill>
                  <a:schemeClr val="accent6"/>
                </a:solidFill>
              </a:rPr>
              <a:t>navigating without human input.</a:t>
            </a:r>
          </a:p>
          <a:p>
            <a:r>
              <a:rPr lang="en-IN" sz="3200" dirty="0">
                <a:solidFill>
                  <a:schemeClr val="accent6"/>
                </a:solidFill>
              </a:rPr>
              <a:t>                                                          </a:t>
            </a:r>
            <a:r>
              <a:rPr lang="en-IN" sz="1600" dirty="0">
                <a:latin typeface="Arial Black" panose="020B0A04020102020204" pitchFamily="34" charset="0"/>
              </a:rPr>
              <a:t>AUTONOMOUS CAR DESIGNED BY GEROGIA TECH</a:t>
            </a:r>
            <a:r>
              <a:rPr lang="en-IN" sz="1600" dirty="0">
                <a:solidFill>
                  <a:schemeClr val="accent6"/>
                </a:solidFill>
              </a:rPr>
              <a:t>.</a:t>
            </a:r>
            <a:endParaRPr lang="en-IN" sz="3200" dirty="0">
              <a:solidFill>
                <a:schemeClr val="accent6"/>
              </a:solidFill>
            </a:endParaRPr>
          </a:p>
        </p:txBody>
      </p:sp>
      <p:pic>
        <p:nvPicPr>
          <p:cNvPr id="6" name="Picture 5">
            <a:extLst>
              <a:ext uri="{FF2B5EF4-FFF2-40B4-BE49-F238E27FC236}">
                <a16:creationId xmlns:a16="http://schemas.microsoft.com/office/drawing/2014/main" id="{4D6D3567-D3B5-42BE-9B9C-D75A867538DC}"/>
              </a:ext>
            </a:extLst>
          </p:cNvPr>
          <p:cNvPicPr>
            <a:picLocks noChangeAspect="1"/>
          </p:cNvPicPr>
          <p:nvPr/>
        </p:nvPicPr>
        <p:blipFill>
          <a:blip r:embed="rId3"/>
          <a:stretch>
            <a:fillRect/>
          </a:stretch>
        </p:blipFill>
        <p:spPr>
          <a:xfrm>
            <a:off x="6608332" y="1773462"/>
            <a:ext cx="4804635" cy="4208238"/>
          </a:xfrm>
          <a:prstGeom prst="rect">
            <a:avLst/>
          </a:prstGeom>
        </p:spPr>
      </p:pic>
    </p:spTree>
    <p:extLst>
      <p:ext uri="{BB962C8B-B14F-4D97-AF65-F5344CB8AC3E}">
        <p14:creationId xmlns:p14="http://schemas.microsoft.com/office/powerpoint/2010/main" val="22984972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90633-7F2C-4B14-B9D8-8D957F905F09}"/>
              </a:ext>
            </a:extLst>
          </p:cNvPr>
          <p:cNvSpPr>
            <a:spLocks noGrp="1"/>
          </p:cNvSpPr>
          <p:nvPr>
            <p:ph type="title"/>
          </p:nvPr>
        </p:nvSpPr>
        <p:spPr/>
        <p:txBody>
          <a:bodyPr/>
          <a:lstStyle/>
          <a:p>
            <a:r>
              <a:rPr lang="en-IN" dirty="0">
                <a:solidFill>
                  <a:schemeClr val="accent1"/>
                </a:solidFill>
                <a:latin typeface="Arial Black" panose="020B0A04020102020204" pitchFamily="34" charset="0"/>
              </a:rPr>
              <a:t>VEHICLE HARDWARE:</a:t>
            </a:r>
          </a:p>
        </p:txBody>
      </p:sp>
      <p:pic>
        <p:nvPicPr>
          <p:cNvPr id="4" name="Content Placeholder 3">
            <a:extLst>
              <a:ext uri="{FF2B5EF4-FFF2-40B4-BE49-F238E27FC236}">
                <a16:creationId xmlns:a16="http://schemas.microsoft.com/office/drawing/2014/main" id="{0F945E25-FB7D-413A-83F5-268A774F70D2}"/>
              </a:ext>
            </a:extLst>
          </p:cNvPr>
          <p:cNvPicPr>
            <a:picLocks noGrp="1" noChangeAspect="1"/>
          </p:cNvPicPr>
          <p:nvPr>
            <p:ph idx="1"/>
          </p:nvPr>
        </p:nvPicPr>
        <p:blipFill>
          <a:blip r:embed="rId2"/>
          <a:stretch>
            <a:fillRect/>
          </a:stretch>
        </p:blipFill>
        <p:spPr>
          <a:xfrm>
            <a:off x="558335" y="1495426"/>
            <a:ext cx="11515523" cy="5191124"/>
          </a:xfrm>
          <a:prstGeom prst="rect">
            <a:avLst/>
          </a:prstGeom>
        </p:spPr>
      </p:pic>
    </p:spTree>
    <p:extLst>
      <p:ext uri="{BB962C8B-B14F-4D97-AF65-F5344CB8AC3E}">
        <p14:creationId xmlns:p14="http://schemas.microsoft.com/office/powerpoint/2010/main" val="1342222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56BD0-00EE-4E0E-9DCD-6E1162736B77}"/>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C5865D20-DD69-41B1-A8A8-24654B74874E}"/>
              </a:ext>
            </a:extLst>
          </p:cNvPr>
          <p:cNvPicPr>
            <a:picLocks noGrp="1" noChangeAspect="1"/>
          </p:cNvPicPr>
          <p:nvPr>
            <p:ph idx="1"/>
          </p:nvPr>
        </p:nvPicPr>
        <p:blipFill>
          <a:blip r:embed="rId2"/>
          <a:stretch>
            <a:fillRect/>
          </a:stretch>
        </p:blipFill>
        <p:spPr>
          <a:xfrm>
            <a:off x="-326107" y="200025"/>
            <a:ext cx="12737182" cy="6845725"/>
          </a:xfrm>
          <a:prstGeom prst="rect">
            <a:avLst/>
          </a:prstGeom>
        </p:spPr>
      </p:pic>
    </p:spTree>
    <p:extLst>
      <p:ext uri="{BB962C8B-B14F-4D97-AF65-F5344CB8AC3E}">
        <p14:creationId xmlns:p14="http://schemas.microsoft.com/office/powerpoint/2010/main" val="19833719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73A305-C4A1-41DA-A425-C9B7162FC03A}"/>
              </a:ext>
            </a:extLst>
          </p:cNvPr>
          <p:cNvSpPr>
            <a:spLocks noGrp="1"/>
          </p:cNvSpPr>
          <p:nvPr>
            <p:ph idx="4294967295"/>
          </p:nvPr>
        </p:nvSpPr>
        <p:spPr>
          <a:xfrm>
            <a:off x="0" y="0"/>
            <a:ext cx="11163300" cy="6176963"/>
          </a:xfrm>
        </p:spPr>
        <p:txBody>
          <a:bodyPr>
            <a:normAutofit fontScale="92500" lnSpcReduction="10000"/>
          </a:bodyPr>
          <a:lstStyle/>
          <a:p>
            <a:pPr marL="0" indent="0">
              <a:buNone/>
            </a:pPr>
            <a:r>
              <a:rPr lang="en-US" dirty="0"/>
              <a:t>• </a:t>
            </a:r>
            <a:r>
              <a:rPr lang="en-US" dirty="0">
                <a:solidFill>
                  <a:schemeClr val="accent2"/>
                </a:solidFill>
                <a:latin typeface="Arial Black" panose="020B0A04020102020204" pitchFamily="34" charset="0"/>
              </a:rPr>
              <a:t>Traditional RADAR sensors </a:t>
            </a:r>
            <a:r>
              <a:rPr lang="en-US" dirty="0"/>
              <a:t>are used to detect dangerous objects in the vehicle’s path that are more than 100 meters away.</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r>
              <a:rPr lang="en-US" dirty="0">
                <a:solidFill>
                  <a:srgbClr val="FF0000"/>
                </a:solidFill>
                <a:latin typeface="Arial Black" panose="020B0A04020102020204" pitchFamily="34" charset="0"/>
              </a:rPr>
              <a:t>The Light Detection And Ranging (LIDAR) </a:t>
            </a:r>
            <a:r>
              <a:rPr lang="en-US" dirty="0"/>
              <a:t>which is mounted on the roof of the vehicle is the most important device in the Autonomous vehicles. The LIDAR consists of an emitter, mirror and receiver. The vehicle can then generate a map of its surroundings and use the map to avoid objects.</a:t>
            </a:r>
          </a:p>
          <a:p>
            <a:pPr marL="0" indent="0">
              <a:buNone/>
            </a:pPr>
            <a:endParaRPr lang="en-US" sz="2400" dirty="0"/>
          </a:p>
          <a:p>
            <a:pPr marL="0" indent="0">
              <a:buNone/>
            </a:pPr>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526376BB-32D4-4A0E-B92A-1B6962596EB8}"/>
              </a:ext>
            </a:extLst>
          </p:cNvPr>
          <p:cNvPicPr>
            <a:picLocks noChangeAspect="1"/>
          </p:cNvPicPr>
          <p:nvPr/>
        </p:nvPicPr>
        <p:blipFill>
          <a:blip r:embed="rId2"/>
          <a:stretch>
            <a:fillRect/>
          </a:stretch>
        </p:blipFill>
        <p:spPr>
          <a:xfrm>
            <a:off x="0" y="890252"/>
            <a:ext cx="7956666" cy="3786523"/>
          </a:xfrm>
          <a:prstGeom prst="rect">
            <a:avLst/>
          </a:prstGeom>
        </p:spPr>
      </p:pic>
      <p:pic>
        <p:nvPicPr>
          <p:cNvPr id="5" name="Picture 4">
            <a:extLst>
              <a:ext uri="{FF2B5EF4-FFF2-40B4-BE49-F238E27FC236}">
                <a16:creationId xmlns:a16="http://schemas.microsoft.com/office/drawing/2014/main" id="{6896175E-D126-4D44-9CD3-3BAA4F49FF6F}"/>
              </a:ext>
            </a:extLst>
          </p:cNvPr>
          <p:cNvPicPr>
            <a:picLocks noChangeAspect="1"/>
          </p:cNvPicPr>
          <p:nvPr/>
        </p:nvPicPr>
        <p:blipFill>
          <a:blip r:embed="rId3"/>
          <a:stretch>
            <a:fillRect/>
          </a:stretch>
        </p:blipFill>
        <p:spPr>
          <a:xfrm>
            <a:off x="8717160" y="1798179"/>
            <a:ext cx="2758679" cy="1630821"/>
          </a:xfrm>
          <a:prstGeom prst="rect">
            <a:avLst/>
          </a:prstGeom>
        </p:spPr>
      </p:pic>
    </p:spTree>
    <p:extLst>
      <p:ext uri="{BB962C8B-B14F-4D97-AF65-F5344CB8AC3E}">
        <p14:creationId xmlns:p14="http://schemas.microsoft.com/office/powerpoint/2010/main" val="721106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16C66-2951-4E49-A37A-63DF17D99945}"/>
              </a:ext>
            </a:extLst>
          </p:cNvPr>
          <p:cNvSpPr>
            <a:spLocks noGrp="1"/>
          </p:cNvSpPr>
          <p:nvPr>
            <p:ph type="title"/>
          </p:nvPr>
        </p:nvSpPr>
        <p:spPr>
          <a:xfrm>
            <a:off x="0" y="82869"/>
            <a:ext cx="10725150" cy="936306"/>
          </a:xfrm>
        </p:spPr>
        <p:txBody>
          <a:bodyPr>
            <a:normAutofit/>
          </a:bodyPr>
          <a:lstStyle/>
          <a:p>
            <a:r>
              <a:rPr lang="en-IN" dirty="0">
                <a:solidFill>
                  <a:srgbClr val="92D050"/>
                </a:solidFill>
                <a:latin typeface="Arial Black" panose="020B0A04020102020204" pitchFamily="34" charset="0"/>
              </a:rPr>
              <a:t>GPS:</a:t>
            </a:r>
            <a:endParaRPr lang="en-IN" dirty="0">
              <a:solidFill>
                <a:srgbClr val="92D050"/>
              </a:solidFill>
            </a:endParaRPr>
          </a:p>
        </p:txBody>
      </p:sp>
      <p:sp>
        <p:nvSpPr>
          <p:cNvPr id="3" name="Content Placeholder 2">
            <a:extLst>
              <a:ext uri="{FF2B5EF4-FFF2-40B4-BE49-F238E27FC236}">
                <a16:creationId xmlns:a16="http://schemas.microsoft.com/office/drawing/2014/main" id="{C9BDC6B2-86C8-4DC7-81F7-6FD5CB98F5F3}"/>
              </a:ext>
            </a:extLst>
          </p:cNvPr>
          <p:cNvSpPr>
            <a:spLocks noGrp="1"/>
          </p:cNvSpPr>
          <p:nvPr>
            <p:ph idx="1"/>
          </p:nvPr>
        </p:nvSpPr>
        <p:spPr>
          <a:xfrm>
            <a:off x="85725" y="809625"/>
            <a:ext cx="11268075" cy="5367337"/>
          </a:xfrm>
        </p:spPr>
        <p:txBody>
          <a:bodyPr>
            <a:normAutofit/>
          </a:bodyPr>
          <a:lstStyle/>
          <a:p>
            <a:pPr marL="0" indent="0">
              <a:buNone/>
            </a:pPr>
            <a:r>
              <a:rPr lang="en-US" dirty="0"/>
              <a:t>• </a:t>
            </a:r>
            <a:r>
              <a:rPr lang="en-US" dirty="0">
                <a:solidFill>
                  <a:schemeClr val="accent4"/>
                </a:solidFill>
                <a:latin typeface="Arial Black" panose="020B0A04020102020204" pitchFamily="34" charset="0"/>
              </a:rPr>
              <a:t>A Global Positioning System </a:t>
            </a:r>
            <a:r>
              <a:rPr lang="en-US" dirty="0"/>
              <a:t>keeps the car on its intended route with an accuracy of 30 centimeters. With GPS covering the macro location of car, smaller on-deck cameras can recognize smaller details like red lights, stop signs and construction zones.</a:t>
            </a:r>
          </a:p>
          <a:p>
            <a:pPr marL="0" indent="0">
              <a:buNone/>
            </a:pPr>
            <a:r>
              <a:rPr lang="en-US" dirty="0">
                <a:solidFill>
                  <a:schemeClr val="accent5"/>
                </a:solidFill>
                <a:latin typeface="Arial Black" panose="020B0A04020102020204" pitchFamily="34" charset="0"/>
              </a:rPr>
              <a:t>Processors: </a:t>
            </a:r>
          </a:p>
          <a:p>
            <a:pPr marL="0" indent="0">
              <a:buNone/>
            </a:pPr>
            <a:r>
              <a:rPr lang="en-US" dirty="0"/>
              <a:t>• Some 7 dual-core 2.13 GHz processors and 2Gb of RAM are needed to</a:t>
            </a:r>
          </a:p>
          <a:p>
            <a:pPr marL="0" indent="0">
              <a:buNone/>
            </a:pPr>
            <a:r>
              <a:rPr lang="en-US" dirty="0"/>
              <a:t>make sense of the data collected by the car’s instruments.</a:t>
            </a:r>
          </a:p>
          <a:p>
            <a:pPr marL="0" indent="0">
              <a:buNone/>
            </a:pPr>
            <a:r>
              <a:rPr lang="en-US" dirty="0">
                <a:solidFill>
                  <a:srgbClr val="FF0000"/>
                </a:solidFill>
                <a:latin typeface="Arial Black" panose="020B0A04020102020204" pitchFamily="34" charset="0"/>
              </a:rPr>
              <a:t>WHEEL SPEED SENSOR:</a:t>
            </a:r>
          </a:p>
          <a:p>
            <a:pPr marL="0" indent="0">
              <a:buNone/>
            </a:pPr>
            <a:r>
              <a:rPr lang="en-US" dirty="0"/>
              <a:t>• Wheel Speed Sensors measure the</a:t>
            </a:r>
          </a:p>
          <a:p>
            <a:pPr marL="0" indent="0">
              <a:buNone/>
            </a:pPr>
            <a:r>
              <a:rPr lang="en-US" dirty="0"/>
              <a:t>road-wheel speed and direction of</a:t>
            </a:r>
          </a:p>
          <a:p>
            <a:pPr marL="0" indent="0">
              <a:buNone/>
            </a:pPr>
            <a:r>
              <a:rPr lang="en-US" dirty="0"/>
              <a:t>rotation.</a:t>
            </a:r>
            <a:endParaRPr lang="en-IN" dirty="0"/>
          </a:p>
        </p:txBody>
      </p:sp>
      <p:pic>
        <p:nvPicPr>
          <p:cNvPr id="4" name="Picture 3">
            <a:extLst>
              <a:ext uri="{FF2B5EF4-FFF2-40B4-BE49-F238E27FC236}">
                <a16:creationId xmlns:a16="http://schemas.microsoft.com/office/drawing/2014/main" id="{6BE9C084-A1E0-4B53-8028-43AA72E62891}"/>
              </a:ext>
            </a:extLst>
          </p:cNvPr>
          <p:cNvPicPr>
            <a:picLocks noChangeAspect="1"/>
          </p:cNvPicPr>
          <p:nvPr/>
        </p:nvPicPr>
        <p:blipFill>
          <a:blip r:embed="rId2"/>
          <a:stretch>
            <a:fillRect/>
          </a:stretch>
        </p:blipFill>
        <p:spPr>
          <a:xfrm>
            <a:off x="6372224" y="4019075"/>
            <a:ext cx="4981576" cy="2756056"/>
          </a:xfrm>
          <a:prstGeom prst="rect">
            <a:avLst/>
          </a:prstGeom>
        </p:spPr>
      </p:pic>
    </p:spTree>
    <p:extLst>
      <p:ext uri="{BB962C8B-B14F-4D97-AF65-F5344CB8AC3E}">
        <p14:creationId xmlns:p14="http://schemas.microsoft.com/office/powerpoint/2010/main" val="3124697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F6ED89E-A061-4969-8776-8B1882191C22}"/>
              </a:ext>
            </a:extLst>
          </p:cNvPr>
          <p:cNvPicPr>
            <a:picLocks noGrp="1" noChangeAspect="1"/>
          </p:cNvPicPr>
          <p:nvPr>
            <p:ph idx="4294967295"/>
          </p:nvPr>
        </p:nvPicPr>
        <p:blipFill>
          <a:blip r:embed="rId2"/>
          <a:stretch>
            <a:fillRect/>
          </a:stretch>
        </p:blipFill>
        <p:spPr>
          <a:xfrm>
            <a:off x="6512616" y="20674"/>
            <a:ext cx="4905375" cy="2265399"/>
          </a:xfrm>
          <a:prstGeom prst="rect">
            <a:avLst/>
          </a:prstGeom>
        </p:spPr>
      </p:pic>
      <p:pic>
        <p:nvPicPr>
          <p:cNvPr id="5" name="Picture 4">
            <a:extLst>
              <a:ext uri="{FF2B5EF4-FFF2-40B4-BE49-F238E27FC236}">
                <a16:creationId xmlns:a16="http://schemas.microsoft.com/office/drawing/2014/main" id="{30CDF1C5-37F6-4A4B-B7AB-067CF5B2F18E}"/>
              </a:ext>
            </a:extLst>
          </p:cNvPr>
          <p:cNvPicPr>
            <a:picLocks noChangeAspect="1"/>
          </p:cNvPicPr>
          <p:nvPr/>
        </p:nvPicPr>
        <p:blipFill>
          <a:blip r:embed="rId3"/>
          <a:stretch>
            <a:fillRect/>
          </a:stretch>
        </p:blipFill>
        <p:spPr>
          <a:xfrm>
            <a:off x="0" y="2286073"/>
            <a:ext cx="11668125" cy="4341776"/>
          </a:xfrm>
          <a:prstGeom prst="rect">
            <a:avLst/>
          </a:prstGeom>
        </p:spPr>
      </p:pic>
      <p:sp>
        <p:nvSpPr>
          <p:cNvPr id="6" name="Rectangle 5">
            <a:extLst>
              <a:ext uri="{FF2B5EF4-FFF2-40B4-BE49-F238E27FC236}">
                <a16:creationId xmlns:a16="http://schemas.microsoft.com/office/drawing/2014/main" id="{F4203FEC-711F-4A69-B02C-FFE66F350DAB}"/>
              </a:ext>
            </a:extLst>
          </p:cNvPr>
          <p:cNvSpPr/>
          <p:nvPr/>
        </p:nvSpPr>
        <p:spPr>
          <a:xfrm flipH="1">
            <a:off x="504824" y="952500"/>
            <a:ext cx="2857499" cy="369332"/>
          </a:xfrm>
          <a:prstGeom prst="rect">
            <a:avLst/>
          </a:prstGeom>
        </p:spPr>
        <p:txBody>
          <a:bodyPr wrap="square">
            <a:spAutoFit/>
          </a:bodyPr>
          <a:lstStyle/>
          <a:p>
            <a:r>
              <a:rPr lang="en-IN" dirty="0">
                <a:solidFill>
                  <a:srgbClr val="FF0000"/>
                </a:solidFill>
                <a:latin typeface="Arial Black" panose="020B0A04020102020204" pitchFamily="34" charset="0"/>
              </a:rPr>
              <a:t>Working</a:t>
            </a:r>
          </a:p>
        </p:txBody>
      </p:sp>
    </p:spTree>
    <p:extLst>
      <p:ext uri="{BB962C8B-B14F-4D97-AF65-F5344CB8AC3E}">
        <p14:creationId xmlns:p14="http://schemas.microsoft.com/office/powerpoint/2010/main" val="20080157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B03CC4F-DA17-4EBD-8784-E16408BB4A5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9199845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0A45C-76FC-4B8B-B37B-57AAFCC82D2B}"/>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932B7259-B967-4F75-80CF-2B9389FC5A4F}"/>
              </a:ext>
            </a:extLst>
          </p:cNvPr>
          <p:cNvPicPr>
            <a:picLocks noGrp="1" noChangeAspect="1"/>
          </p:cNvPicPr>
          <p:nvPr>
            <p:ph idx="1"/>
          </p:nvPr>
        </p:nvPicPr>
        <p:blipFill>
          <a:blip r:embed="rId2"/>
          <a:stretch>
            <a:fillRect/>
          </a:stretch>
        </p:blipFill>
        <p:spPr>
          <a:xfrm>
            <a:off x="0" y="0"/>
            <a:ext cx="12192000" cy="6906828"/>
          </a:xfrm>
          <a:prstGeom prst="rect">
            <a:avLst/>
          </a:prstGeom>
        </p:spPr>
      </p:pic>
    </p:spTree>
    <p:extLst>
      <p:ext uri="{BB962C8B-B14F-4D97-AF65-F5344CB8AC3E}">
        <p14:creationId xmlns:p14="http://schemas.microsoft.com/office/powerpoint/2010/main" val="3754399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C2B6385-7E8D-4E1F-A198-E35D055BD7FE}"/>
              </a:ext>
            </a:extLst>
          </p:cNvPr>
          <p:cNvPicPr>
            <a:picLocks noChangeAspect="1"/>
          </p:cNvPicPr>
          <p:nvPr/>
        </p:nvPicPr>
        <p:blipFill>
          <a:blip r:embed="rId2"/>
          <a:stretch>
            <a:fillRect/>
          </a:stretch>
        </p:blipFill>
        <p:spPr>
          <a:xfrm>
            <a:off x="-66442" y="0"/>
            <a:ext cx="12548446" cy="7041376"/>
          </a:xfrm>
          <a:prstGeom prst="rect">
            <a:avLst/>
          </a:prstGeom>
        </p:spPr>
      </p:pic>
    </p:spTree>
    <p:extLst>
      <p:ext uri="{BB962C8B-B14F-4D97-AF65-F5344CB8AC3E}">
        <p14:creationId xmlns:p14="http://schemas.microsoft.com/office/powerpoint/2010/main" val="8830192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6DFCC-7B63-4EDA-A8D2-46CE77300430}"/>
              </a:ext>
            </a:extLst>
          </p:cNvPr>
          <p:cNvSpPr>
            <a:spLocks noGrp="1"/>
          </p:cNvSpPr>
          <p:nvPr>
            <p:ph type="title"/>
          </p:nvPr>
        </p:nvSpPr>
        <p:spPr>
          <a:xfrm>
            <a:off x="0" y="-115409"/>
            <a:ext cx="11355388" cy="958788"/>
          </a:xfrm>
        </p:spPr>
        <p:txBody>
          <a:bodyPr/>
          <a:lstStyle/>
          <a:p>
            <a:r>
              <a:rPr lang="en-IN" dirty="0">
                <a:solidFill>
                  <a:srgbClr val="92D050"/>
                </a:solidFill>
                <a:latin typeface="Arial Black" panose="020B0A04020102020204" pitchFamily="34" charset="0"/>
              </a:rPr>
              <a:t>ADVANTAGES AND OBSTACLES</a:t>
            </a:r>
            <a:r>
              <a:rPr lang="en-IN" dirty="0"/>
              <a:t>:</a:t>
            </a:r>
          </a:p>
        </p:txBody>
      </p:sp>
      <p:sp>
        <p:nvSpPr>
          <p:cNvPr id="3" name="Text Placeholder 2">
            <a:extLst>
              <a:ext uri="{FF2B5EF4-FFF2-40B4-BE49-F238E27FC236}">
                <a16:creationId xmlns:a16="http://schemas.microsoft.com/office/drawing/2014/main" id="{951FD274-1117-4EF7-B957-96A238604B4A}"/>
              </a:ext>
            </a:extLst>
          </p:cNvPr>
          <p:cNvSpPr>
            <a:spLocks noGrp="1"/>
          </p:cNvSpPr>
          <p:nvPr>
            <p:ph type="body" idx="1"/>
          </p:nvPr>
        </p:nvSpPr>
        <p:spPr>
          <a:xfrm>
            <a:off x="142044" y="843379"/>
            <a:ext cx="5855532" cy="621437"/>
          </a:xfrm>
        </p:spPr>
        <p:txBody>
          <a:bodyPr/>
          <a:lstStyle/>
          <a:p>
            <a:r>
              <a:rPr lang="en-IN" dirty="0"/>
              <a:t>ADVANTAGES</a:t>
            </a:r>
          </a:p>
        </p:txBody>
      </p:sp>
      <p:sp>
        <p:nvSpPr>
          <p:cNvPr id="4" name="Content Placeholder 3">
            <a:extLst>
              <a:ext uri="{FF2B5EF4-FFF2-40B4-BE49-F238E27FC236}">
                <a16:creationId xmlns:a16="http://schemas.microsoft.com/office/drawing/2014/main" id="{7132EBFF-4F28-4677-BC99-4CA9C3187519}"/>
              </a:ext>
            </a:extLst>
          </p:cNvPr>
          <p:cNvSpPr>
            <a:spLocks noGrp="1"/>
          </p:cNvSpPr>
          <p:nvPr>
            <p:ph sz="half" idx="2"/>
          </p:nvPr>
        </p:nvSpPr>
        <p:spPr>
          <a:xfrm>
            <a:off x="79900" y="1464816"/>
            <a:ext cx="5917676" cy="4724847"/>
          </a:xfrm>
        </p:spPr>
        <p:txBody>
          <a:bodyPr/>
          <a:lstStyle/>
          <a:p>
            <a:pPr>
              <a:buFont typeface="Wingdings" panose="05000000000000000000" pitchFamily="2" charset="2"/>
              <a:buChar char="ü"/>
            </a:pPr>
            <a:r>
              <a:rPr lang="en-IN" dirty="0"/>
              <a:t> Fewer traffic collisions</a:t>
            </a:r>
          </a:p>
          <a:p>
            <a:pPr>
              <a:buFont typeface="Wingdings" panose="05000000000000000000" pitchFamily="2" charset="2"/>
              <a:buChar char="ü"/>
            </a:pPr>
            <a:r>
              <a:rPr lang="en-US" dirty="0"/>
              <a:t> Increased roadway capacity and reduced traffic congestion.</a:t>
            </a:r>
          </a:p>
          <a:p>
            <a:pPr>
              <a:buFont typeface="Wingdings" panose="05000000000000000000" pitchFamily="2" charset="2"/>
              <a:buChar char="ü"/>
            </a:pPr>
            <a:r>
              <a:rPr lang="en-US" dirty="0"/>
              <a:t> Higher speed limit for autonomous cars.</a:t>
            </a:r>
          </a:p>
          <a:p>
            <a:pPr>
              <a:buFont typeface="Wingdings" panose="05000000000000000000" pitchFamily="2" charset="2"/>
              <a:buChar char="ü"/>
            </a:pPr>
            <a:r>
              <a:rPr lang="en-IN" dirty="0"/>
              <a:t> Smoother ride and tireless ride.</a:t>
            </a:r>
          </a:p>
          <a:p>
            <a:pPr>
              <a:buFont typeface="Wingdings" panose="05000000000000000000" pitchFamily="2" charset="2"/>
              <a:buChar char="ü"/>
            </a:pPr>
            <a:endParaRPr lang="en-IN" dirty="0"/>
          </a:p>
        </p:txBody>
      </p:sp>
      <p:sp>
        <p:nvSpPr>
          <p:cNvPr id="5" name="Text Placeholder 4">
            <a:extLst>
              <a:ext uri="{FF2B5EF4-FFF2-40B4-BE49-F238E27FC236}">
                <a16:creationId xmlns:a16="http://schemas.microsoft.com/office/drawing/2014/main" id="{52C69506-21D3-41B1-85FF-2A3F3756405B}"/>
              </a:ext>
            </a:extLst>
          </p:cNvPr>
          <p:cNvSpPr>
            <a:spLocks noGrp="1"/>
          </p:cNvSpPr>
          <p:nvPr>
            <p:ph type="body" sz="quarter" idx="3"/>
          </p:nvPr>
        </p:nvSpPr>
        <p:spPr>
          <a:xfrm>
            <a:off x="5437712" y="1029811"/>
            <a:ext cx="5917676" cy="435006"/>
          </a:xfrm>
        </p:spPr>
        <p:txBody>
          <a:bodyPr/>
          <a:lstStyle/>
          <a:p>
            <a:r>
              <a:rPr lang="en-IN" dirty="0"/>
              <a:t>OBSTACLES</a:t>
            </a:r>
          </a:p>
        </p:txBody>
      </p:sp>
      <p:sp>
        <p:nvSpPr>
          <p:cNvPr id="6" name="Content Placeholder 5">
            <a:extLst>
              <a:ext uri="{FF2B5EF4-FFF2-40B4-BE49-F238E27FC236}">
                <a16:creationId xmlns:a16="http://schemas.microsoft.com/office/drawing/2014/main" id="{D4510FBF-9FD2-4FEF-9E01-A196C8E9BB8F}"/>
              </a:ext>
            </a:extLst>
          </p:cNvPr>
          <p:cNvSpPr>
            <a:spLocks noGrp="1"/>
          </p:cNvSpPr>
          <p:nvPr>
            <p:ph sz="quarter" idx="4"/>
          </p:nvPr>
        </p:nvSpPr>
        <p:spPr>
          <a:xfrm>
            <a:off x="5566299" y="1464815"/>
            <a:ext cx="5789089" cy="4724848"/>
          </a:xfrm>
        </p:spPr>
        <p:txBody>
          <a:bodyPr/>
          <a:lstStyle/>
          <a:p>
            <a:r>
              <a:rPr lang="en-IN" dirty="0"/>
              <a:t>Loss of driver-related jobs.</a:t>
            </a:r>
          </a:p>
          <a:p>
            <a:r>
              <a:rPr lang="en-US" dirty="0"/>
              <a:t>Autonomous cars relying on lane markings cannot decipher faded, missing, or incorrect lane</a:t>
            </a:r>
            <a:r>
              <a:rPr lang="en-IN" dirty="0"/>
              <a:t> marks.</a:t>
            </a:r>
          </a:p>
          <a:p>
            <a:r>
              <a:rPr lang="en-US" dirty="0"/>
              <a:t>Loss of privacy.</a:t>
            </a:r>
          </a:p>
        </p:txBody>
      </p:sp>
      <p:pic>
        <p:nvPicPr>
          <p:cNvPr id="7" name="Picture 6">
            <a:extLst>
              <a:ext uri="{FF2B5EF4-FFF2-40B4-BE49-F238E27FC236}">
                <a16:creationId xmlns:a16="http://schemas.microsoft.com/office/drawing/2014/main" id="{30BA8B0B-A384-4E20-BA45-8C3BB33E3ED9}"/>
              </a:ext>
            </a:extLst>
          </p:cNvPr>
          <p:cNvPicPr>
            <a:picLocks noChangeAspect="1"/>
          </p:cNvPicPr>
          <p:nvPr/>
        </p:nvPicPr>
        <p:blipFill>
          <a:blip r:embed="rId2"/>
          <a:stretch>
            <a:fillRect/>
          </a:stretch>
        </p:blipFill>
        <p:spPr>
          <a:xfrm>
            <a:off x="1249905" y="4243526"/>
            <a:ext cx="9678507" cy="2901094"/>
          </a:xfrm>
          <a:prstGeom prst="rect">
            <a:avLst/>
          </a:prstGeom>
        </p:spPr>
      </p:pic>
    </p:spTree>
    <p:extLst>
      <p:ext uri="{BB962C8B-B14F-4D97-AF65-F5344CB8AC3E}">
        <p14:creationId xmlns:p14="http://schemas.microsoft.com/office/powerpoint/2010/main" val="38147786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Online Media 6" title="Autonomous car / self-driving car - How it works! (Animation)">
            <a:hlinkClick r:id="" action="ppaction://media"/>
            <a:extLst>
              <a:ext uri="{FF2B5EF4-FFF2-40B4-BE49-F238E27FC236}">
                <a16:creationId xmlns:a16="http://schemas.microsoft.com/office/drawing/2014/main" id="{09F8375C-6BE8-4199-9BA2-96D752F9C751}"/>
              </a:ext>
            </a:extLst>
          </p:cNvPr>
          <p:cNvPicPr>
            <a:picLocks noRot="1" noChangeAspect="1"/>
          </p:cNvPicPr>
          <p:nvPr>
            <a:videoFile r:link="rId1"/>
          </p:nvPr>
        </p:nvPicPr>
        <p:blipFill>
          <a:blip r:embed="rId3"/>
          <a:stretch>
            <a:fillRect/>
          </a:stretch>
        </p:blipFill>
        <p:spPr>
          <a:xfrm>
            <a:off x="91736" y="0"/>
            <a:ext cx="12010501" cy="6755907"/>
          </a:xfrm>
          <a:prstGeom prst="rect">
            <a:avLst/>
          </a:prstGeom>
        </p:spPr>
      </p:pic>
    </p:spTree>
    <p:extLst>
      <p:ext uri="{BB962C8B-B14F-4D97-AF65-F5344CB8AC3E}">
        <p14:creationId xmlns:p14="http://schemas.microsoft.com/office/powerpoint/2010/main" val="2113363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E932777-F741-42EE-82A2-B5675810703F}"/>
              </a:ext>
            </a:extLst>
          </p:cNvPr>
          <p:cNvSpPr>
            <a:spLocks noGrp="1"/>
          </p:cNvSpPr>
          <p:nvPr>
            <p:ph type="ctrTitle"/>
          </p:nvPr>
        </p:nvSpPr>
        <p:spPr>
          <a:xfrm>
            <a:off x="967666" y="-626469"/>
            <a:ext cx="9505025" cy="3083835"/>
          </a:xfrm>
        </p:spPr>
        <p:txBody>
          <a:bodyPr/>
          <a:lstStyle/>
          <a:p>
            <a:r>
              <a:rPr lang="en-IN" dirty="0">
                <a:solidFill>
                  <a:schemeClr val="accent2"/>
                </a:solidFill>
                <a:latin typeface="Arial Black" panose="020B0A04020102020204" pitchFamily="34" charset="0"/>
              </a:rPr>
              <a:t>THANK YOU FOR YOUR PATIENCE.</a:t>
            </a:r>
          </a:p>
        </p:txBody>
      </p:sp>
      <p:pic>
        <p:nvPicPr>
          <p:cNvPr id="9" name="Picture 8">
            <a:extLst>
              <a:ext uri="{FF2B5EF4-FFF2-40B4-BE49-F238E27FC236}">
                <a16:creationId xmlns:a16="http://schemas.microsoft.com/office/drawing/2014/main" id="{F2C2D65D-8525-41CC-95B6-82ECA0D2F979}"/>
              </a:ext>
            </a:extLst>
          </p:cNvPr>
          <p:cNvPicPr>
            <a:picLocks noChangeAspect="1"/>
          </p:cNvPicPr>
          <p:nvPr/>
        </p:nvPicPr>
        <p:blipFill>
          <a:blip r:embed="rId2"/>
          <a:stretch>
            <a:fillRect/>
          </a:stretch>
        </p:blipFill>
        <p:spPr>
          <a:xfrm>
            <a:off x="3282072" y="2785840"/>
            <a:ext cx="5627855" cy="4135743"/>
          </a:xfrm>
          <a:prstGeom prst="rect">
            <a:avLst/>
          </a:prstGeom>
        </p:spPr>
      </p:pic>
      <p:sp>
        <p:nvSpPr>
          <p:cNvPr id="8" name="Subtitle 7">
            <a:extLst>
              <a:ext uri="{FF2B5EF4-FFF2-40B4-BE49-F238E27FC236}">
                <a16:creationId xmlns:a16="http://schemas.microsoft.com/office/drawing/2014/main" id="{D5A37FF7-A3F3-40D2-B1D1-34409CA0717B}"/>
              </a:ext>
            </a:extLst>
          </p:cNvPr>
          <p:cNvSpPr>
            <a:spLocks noGrp="1"/>
          </p:cNvSpPr>
          <p:nvPr>
            <p:ph type="subTitle" idx="1"/>
          </p:nvPr>
        </p:nvSpPr>
        <p:spPr>
          <a:xfrm>
            <a:off x="-3207798" y="2457366"/>
            <a:ext cx="9144000" cy="1655762"/>
          </a:xfrm>
        </p:spPr>
        <p:txBody>
          <a:bodyPr/>
          <a:lstStyle/>
          <a:p>
            <a:r>
              <a:rPr lang="en-IN" dirty="0"/>
              <a:t>.</a:t>
            </a:r>
          </a:p>
        </p:txBody>
      </p:sp>
    </p:spTree>
    <p:extLst>
      <p:ext uri="{BB962C8B-B14F-4D97-AF65-F5344CB8AC3E}">
        <p14:creationId xmlns:p14="http://schemas.microsoft.com/office/powerpoint/2010/main" val="2142204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5619F-4675-4BB3-81E2-723294847257}"/>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B24F7321-62E4-463B-A946-671609E951A4}"/>
              </a:ext>
            </a:extLst>
          </p:cNvPr>
          <p:cNvPicPr>
            <a:picLocks noGrp="1" noChangeAspect="1"/>
          </p:cNvPicPr>
          <p:nvPr>
            <p:ph idx="1"/>
          </p:nvPr>
        </p:nvPicPr>
        <p:blipFill>
          <a:blip r:embed="rId2"/>
          <a:stretch>
            <a:fillRect/>
          </a:stretch>
        </p:blipFill>
        <p:spPr>
          <a:xfrm>
            <a:off x="0" y="0"/>
            <a:ext cx="12191999" cy="7296799"/>
          </a:xfrm>
          <a:prstGeom prst="rect">
            <a:avLst/>
          </a:prstGeom>
        </p:spPr>
      </p:pic>
    </p:spTree>
    <p:extLst>
      <p:ext uri="{BB962C8B-B14F-4D97-AF65-F5344CB8AC3E}">
        <p14:creationId xmlns:p14="http://schemas.microsoft.com/office/powerpoint/2010/main" val="20004130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35708-9284-485F-AE8D-D89200437CBD}"/>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6CA328A9-12FA-44D2-806B-338315B8FA4C}"/>
              </a:ext>
            </a:extLst>
          </p:cNvPr>
          <p:cNvPicPr>
            <a:picLocks noGrp="1" noChangeAspect="1"/>
          </p:cNvPicPr>
          <p:nvPr>
            <p:ph idx="1"/>
          </p:nvPr>
        </p:nvPicPr>
        <p:blipFill>
          <a:blip r:embed="rId2"/>
          <a:stretch>
            <a:fillRect/>
          </a:stretch>
        </p:blipFill>
        <p:spPr>
          <a:xfrm>
            <a:off x="0" y="0"/>
            <a:ext cx="12192000" cy="6834665"/>
          </a:xfrm>
          <a:prstGeom prst="rect">
            <a:avLst/>
          </a:prstGeom>
        </p:spPr>
      </p:pic>
    </p:spTree>
    <p:extLst>
      <p:ext uri="{BB962C8B-B14F-4D97-AF65-F5344CB8AC3E}">
        <p14:creationId xmlns:p14="http://schemas.microsoft.com/office/powerpoint/2010/main" val="1362822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7D9DD-4A84-499C-B453-3D6DAD7601BD}"/>
              </a:ext>
            </a:extLst>
          </p:cNvPr>
          <p:cNvSpPr>
            <a:spLocks noGrp="1"/>
          </p:cNvSpPr>
          <p:nvPr>
            <p:ph type="title"/>
          </p:nvPr>
        </p:nvSpPr>
        <p:spPr>
          <a:xfrm>
            <a:off x="136864" y="0"/>
            <a:ext cx="10515600" cy="1325563"/>
          </a:xfrm>
        </p:spPr>
        <p:txBody>
          <a:bodyPr/>
          <a:lstStyle/>
          <a:p>
            <a:r>
              <a:rPr lang="en-IN" dirty="0">
                <a:solidFill>
                  <a:schemeClr val="tx1">
                    <a:lumMod val="85000"/>
                    <a:lumOff val="15000"/>
                  </a:schemeClr>
                </a:solidFill>
                <a:latin typeface="Arial Black" panose="020B0A04020102020204" pitchFamily="34" charset="0"/>
              </a:rPr>
              <a:t>WHAT IS PLC? WHY PLC?</a:t>
            </a:r>
          </a:p>
        </p:txBody>
      </p:sp>
      <p:sp>
        <p:nvSpPr>
          <p:cNvPr id="3" name="Content Placeholder 2">
            <a:extLst>
              <a:ext uri="{FF2B5EF4-FFF2-40B4-BE49-F238E27FC236}">
                <a16:creationId xmlns:a16="http://schemas.microsoft.com/office/drawing/2014/main" id="{D3DBAB76-E34E-4641-902E-23E1A7DF161B}"/>
              </a:ext>
            </a:extLst>
          </p:cNvPr>
          <p:cNvSpPr>
            <a:spLocks noGrp="1"/>
          </p:cNvSpPr>
          <p:nvPr>
            <p:ph idx="1"/>
          </p:nvPr>
        </p:nvSpPr>
        <p:spPr>
          <a:xfrm>
            <a:off x="136864" y="1026635"/>
            <a:ext cx="10515600" cy="4351338"/>
          </a:xfrm>
        </p:spPr>
        <p:txBody>
          <a:bodyPr/>
          <a:lstStyle/>
          <a:p>
            <a:r>
              <a:rPr lang="en-IN" dirty="0"/>
              <a:t>“Programmable Logic Controller(PLC) is an industrial computer that monitors inputs , makes decision based on its program and controls outputs to automate a process or machine.”</a:t>
            </a:r>
          </a:p>
          <a:p>
            <a:pPr>
              <a:buFont typeface="Wingdings" panose="05000000000000000000" pitchFamily="2" charset="2"/>
              <a:buChar char="Ø"/>
            </a:pPr>
            <a:r>
              <a:rPr lang="en-IN" dirty="0"/>
              <a:t>Plc’s are small computers which control the machine.</a:t>
            </a:r>
          </a:p>
          <a:p>
            <a:pPr marL="0" indent="0">
              <a:buNone/>
            </a:pPr>
            <a:r>
              <a:rPr lang="en-IN" dirty="0">
                <a:latin typeface="Arial Black" panose="020B0A04020102020204" pitchFamily="34" charset="0"/>
              </a:rPr>
              <a:t>WHY?</a:t>
            </a:r>
          </a:p>
          <a:p>
            <a:pPr>
              <a:buFont typeface="Wingdings" panose="05000000000000000000" pitchFamily="2" charset="2"/>
              <a:buChar char="q"/>
            </a:pPr>
            <a:r>
              <a:rPr lang="en-IN" sz="2400" dirty="0"/>
              <a:t> To reduce human efforts.</a:t>
            </a:r>
          </a:p>
          <a:p>
            <a:pPr>
              <a:buFont typeface="Wingdings" panose="05000000000000000000" pitchFamily="2" charset="2"/>
              <a:buChar char="q"/>
            </a:pPr>
            <a:r>
              <a:rPr lang="en-IN" sz="2400" dirty="0"/>
              <a:t> To get maximum efficiency from machine and control them using human logic.</a:t>
            </a:r>
          </a:p>
          <a:p>
            <a:pPr>
              <a:buFont typeface="Wingdings" panose="05000000000000000000" pitchFamily="2" charset="2"/>
              <a:buChar char="q"/>
            </a:pPr>
            <a:r>
              <a:rPr lang="en-IN" sz="2400" dirty="0"/>
              <a:t> cost efficient .Machine can be controlled by PLC without human efforts.</a:t>
            </a:r>
          </a:p>
        </p:txBody>
      </p:sp>
      <p:pic>
        <p:nvPicPr>
          <p:cNvPr id="4" name="Picture 3">
            <a:extLst>
              <a:ext uri="{FF2B5EF4-FFF2-40B4-BE49-F238E27FC236}">
                <a16:creationId xmlns:a16="http://schemas.microsoft.com/office/drawing/2014/main" id="{35D600A6-B6F1-4444-A146-847D48A1CE87}"/>
              </a:ext>
            </a:extLst>
          </p:cNvPr>
          <p:cNvPicPr>
            <a:picLocks noChangeAspect="1"/>
          </p:cNvPicPr>
          <p:nvPr/>
        </p:nvPicPr>
        <p:blipFill>
          <a:blip r:embed="rId2"/>
          <a:stretch>
            <a:fillRect/>
          </a:stretch>
        </p:blipFill>
        <p:spPr>
          <a:xfrm>
            <a:off x="8267021" y="1851003"/>
            <a:ext cx="3718882" cy="1181202"/>
          </a:xfrm>
          <a:prstGeom prst="rect">
            <a:avLst/>
          </a:prstGeom>
        </p:spPr>
      </p:pic>
      <p:pic>
        <p:nvPicPr>
          <p:cNvPr id="5" name="Picture 4">
            <a:extLst>
              <a:ext uri="{FF2B5EF4-FFF2-40B4-BE49-F238E27FC236}">
                <a16:creationId xmlns:a16="http://schemas.microsoft.com/office/drawing/2014/main" id="{559B0738-DC25-4EBF-97DE-FBC91F4768D8}"/>
              </a:ext>
            </a:extLst>
          </p:cNvPr>
          <p:cNvPicPr>
            <a:picLocks noChangeAspect="1"/>
          </p:cNvPicPr>
          <p:nvPr/>
        </p:nvPicPr>
        <p:blipFill>
          <a:blip r:embed="rId3"/>
          <a:stretch>
            <a:fillRect/>
          </a:stretch>
        </p:blipFill>
        <p:spPr>
          <a:xfrm>
            <a:off x="239698" y="4738848"/>
            <a:ext cx="11524264" cy="2049958"/>
          </a:xfrm>
          <a:prstGeom prst="rect">
            <a:avLst/>
          </a:prstGeom>
        </p:spPr>
      </p:pic>
    </p:spTree>
    <p:extLst>
      <p:ext uri="{BB962C8B-B14F-4D97-AF65-F5344CB8AC3E}">
        <p14:creationId xmlns:p14="http://schemas.microsoft.com/office/powerpoint/2010/main" val="2335760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E4470-42C7-4264-82A4-BF258BF6AB58}"/>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1C2F3961-7B30-478A-B370-6A932B6E5DD7}"/>
              </a:ext>
            </a:extLst>
          </p:cNvPr>
          <p:cNvPicPr>
            <a:picLocks noGrp="1" noChangeAspect="1"/>
          </p:cNvPicPr>
          <p:nvPr>
            <p:ph idx="1"/>
          </p:nvPr>
        </p:nvPicPr>
        <p:blipFill>
          <a:blip r:embed="rId2"/>
          <a:stretch>
            <a:fillRect/>
          </a:stretch>
        </p:blipFill>
        <p:spPr>
          <a:xfrm>
            <a:off x="-1" y="0"/>
            <a:ext cx="12192001" cy="6858000"/>
          </a:xfrm>
          <a:prstGeom prst="rect">
            <a:avLst/>
          </a:prstGeom>
        </p:spPr>
      </p:pic>
    </p:spTree>
    <p:extLst>
      <p:ext uri="{BB962C8B-B14F-4D97-AF65-F5344CB8AC3E}">
        <p14:creationId xmlns:p14="http://schemas.microsoft.com/office/powerpoint/2010/main" val="98257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A9459-F38E-4DE5-BB34-6FF40DFE38A3}"/>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A85F5EC3-2ECF-408E-944A-B26F0D8640E9}"/>
              </a:ext>
            </a:extLst>
          </p:cNvPr>
          <p:cNvPicPr>
            <a:picLocks noGrp="1" noChangeAspect="1"/>
          </p:cNvPicPr>
          <p:nvPr>
            <p:ph idx="1"/>
          </p:nvPr>
        </p:nvPicPr>
        <p:blipFill>
          <a:blip r:embed="rId2"/>
          <a:stretch>
            <a:fillRect/>
          </a:stretch>
        </p:blipFill>
        <p:spPr>
          <a:xfrm>
            <a:off x="0" y="-17756"/>
            <a:ext cx="12192000" cy="6858000"/>
          </a:xfrm>
          <a:prstGeom prst="rect">
            <a:avLst/>
          </a:prstGeom>
        </p:spPr>
      </p:pic>
    </p:spTree>
    <p:extLst>
      <p:ext uri="{BB962C8B-B14F-4D97-AF65-F5344CB8AC3E}">
        <p14:creationId xmlns:p14="http://schemas.microsoft.com/office/powerpoint/2010/main" val="1842704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906AA-A3FF-4083-B24A-1CEB9F5B7D06}"/>
              </a:ext>
            </a:extLst>
          </p:cNvPr>
          <p:cNvSpPr>
            <a:spLocks noGrp="1"/>
          </p:cNvSpPr>
          <p:nvPr>
            <p:ph type="title"/>
          </p:nvPr>
        </p:nvSpPr>
        <p:spPr>
          <a:xfrm>
            <a:off x="514458" y="409514"/>
            <a:ext cx="10515600" cy="1325563"/>
          </a:xfrm>
        </p:spPr>
        <p:txBody>
          <a:bodyPr>
            <a:normAutofit fontScale="90000"/>
          </a:bodyPr>
          <a:lstStyle/>
          <a:p>
            <a:r>
              <a:rPr lang="en-IN" sz="3600" dirty="0">
                <a:latin typeface="Arial Black" panose="020B0A04020102020204" pitchFamily="34" charset="0"/>
              </a:rPr>
              <a:t>PLC OPERATION AND PROGRAMMING</a:t>
            </a:r>
            <a:br>
              <a:rPr lang="en-IN" sz="3600" dirty="0">
                <a:latin typeface="Arial Black" panose="020B0A04020102020204" pitchFamily="34" charset="0"/>
              </a:rPr>
            </a:br>
            <a:br>
              <a:rPr lang="en-IN" sz="3600" dirty="0">
                <a:latin typeface="Arial Black" panose="020B0A04020102020204" pitchFamily="34" charset="0"/>
              </a:rPr>
            </a:br>
            <a:br>
              <a:rPr lang="en-IN" sz="3600" dirty="0">
                <a:latin typeface="Arial Black" panose="020B0A04020102020204" pitchFamily="34" charset="0"/>
              </a:rPr>
            </a:br>
            <a:r>
              <a:rPr lang="en-IN" sz="3100" dirty="0">
                <a:latin typeface="+mn-lt"/>
              </a:rPr>
              <a:t>LADDER LOGIC is programming language used to develop software for PLC used in industrial applications</a:t>
            </a:r>
            <a:r>
              <a:rPr lang="en-IN" sz="2400" dirty="0">
                <a:latin typeface="+mn-lt"/>
              </a:rPr>
              <a:t>.</a:t>
            </a:r>
            <a:endParaRPr lang="en-IN" sz="3600" dirty="0">
              <a:latin typeface="Arial Black" panose="020B0A04020102020204" pitchFamily="34" charset="0"/>
            </a:endParaRPr>
          </a:p>
        </p:txBody>
      </p:sp>
      <p:pic>
        <p:nvPicPr>
          <p:cNvPr id="4" name="Content Placeholder 3">
            <a:extLst>
              <a:ext uri="{FF2B5EF4-FFF2-40B4-BE49-F238E27FC236}">
                <a16:creationId xmlns:a16="http://schemas.microsoft.com/office/drawing/2014/main" id="{6ECEBEA6-10CB-4EAB-8CF6-EF1C654E7032}"/>
              </a:ext>
            </a:extLst>
          </p:cNvPr>
          <p:cNvPicPr>
            <a:picLocks noGrp="1" noChangeAspect="1"/>
          </p:cNvPicPr>
          <p:nvPr>
            <p:ph idx="1"/>
          </p:nvPr>
        </p:nvPicPr>
        <p:blipFill>
          <a:blip r:embed="rId2"/>
          <a:stretch>
            <a:fillRect/>
          </a:stretch>
        </p:blipFill>
        <p:spPr>
          <a:xfrm>
            <a:off x="6419744" y="3356137"/>
            <a:ext cx="5772257" cy="3514831"/>
          </a:xfrm>
          <a:prstGeom prst="rect">
            <a:avLst/>
          </a:prstGeom>
        </p:spPr>
      </p:pic>
      <p:pic>
        <p:nvPicPr>
          <p:cNvPr id="5" name="Picture 4">
            <a:extLst>
              <a:ext uri="{FF2B5EF4-FFF2-40B4-BE49-F238E27FC236}">
                <a16:creationId xmlns:a16="http://schemas.microsoft.com/office/drawing/2014/main" id="{4215BC70-20C2-4A18-89A5-5183D550F385}"/>
              </a:ext>
            </a:extLst>
          </p:cNvPr>
          <p:cNvPicPr>
            <a:picLocks noChangeAspect="1"/>
          </p:cNvPicPr>
          <p:nvPr/>
        </p:nvPicPr>
        <p:blipFill>
          <a:blip r:embed="rId3"/>
          <a:stretch>
            <a:fillRect/>
          </a:stretch>
        </p:blipFill>
        <p:spPr>
          <a:xfrm>
            <a:off x="0" y="3369107"/>
            <a:ext cx="5772258" cy="3488893"/>
          </a:xfrm>
          <a:prstGeom prst="rect">
            <a:avLst/>
          </a:prstGeom>
        </p:spPr>
      </p:pic>
    </p:spTree>
    <p:extLst>
      <p:ext uri="{BB962C8B-B14F-4D97-AF65-F5344CB8AC3E}">
        <p14:creationId xmlns:p14="http://schemas.microsoft.com/office/powerpoint/2010/main" val="335836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35DFF-CC69-46D0-A5B9-04D32698E471}"/>
              </a:ext>
            </a:extLst>
          </p:cNvPr>
          <p:cNvSpPr>
            <a:spLocks noGrp="1"/>
          </p:cNvSpPr>
          <p:nvPr>
            <p:ph type="title"/>
          </p:nvPr>
        </p:nvSpPr>
        <p:spPr/>
        <p:txBody>
          <a:bodyPr/>
          <a:lstStyle/>
          <a:p>
            <a:r>
              <a:rPr lang="en-IN" dirty="0">
                <a:latin typeface="Arial Black" panose="020B0A04020102020204" pitchFamily="34" charset="0"/>
              </a:rPr>
              <a:t>LADDER LOGIC:</a:t>
            </a:r>
          </a:p>
        </p:txBody>
      </p:sp>
      <p:sp>
        <p:nvSpPr>
          <p:cNvPr id="3" name="Content Placeholder 2">
            <a:extLst>
              <a:ext uri="{FF2B5EF4-FFF2-40B4-BE49-F238E27FC236}">
                <a16:creationId xmlns:a16="http://schemas.microsoft.com/office/drawing/2014/main" id="{A227B8A7-D7A5-4D65-9AED-E9F8720ADCE1}"/>
              </a:ext>
            </a:extLst>
          </p:cNvPr>
          <p:cNvSpPr>
            <a:spLocks noGrp="1"/>
          </p:cNvSpPr>
          <p:nvPr>
            <p:ph idx="1"/>
          </p:nvPr>
        </p:nvSpPr>
        <p:spPr/>
        <p:txBody>
          <a:bodyPr/>
          <a:lstStyle/>
          <a:p>
            <a:r>
              <a:rPr lang="en-IN" dirty="0">
                <a:latin typeface="Arial Black" panose="020B0A04020102020204" pitchFamily="34" charset="0"/>
              </a:rPr>
              <a:t>ELEMENTS</a:t>
            </a:r>
            <a:r>
              <a:rPr lang="en-IN" dirty="0"/>
              <a:t>:</a:t>
            </a:r>
          </a:p>
          <a:p>
            <a:endParaRPr lang="en-IN" dirty="0"/>
          </a:p>
          <a:p>
            <a:endParaRPr lang="en-IN" dirty="0"/>
          </a:p>
          <a:p>
            <a:r>
              <a:rPr lang="en-IN" dirty="0">
                <a:latin typeface="Arial Black" panose="020B0A04020102020204" pitchFamily="34" charset="0"/>
              </a:rPr>
              <a:t>EXAMPLE</a:t>
            </a:r>
            <a:r>
              <a:rPr lang="en-IN" dirty="0"/>
              <a:t>: In the below diagram ,it can be seen that if either A or B or both A and B are TRUE , then the output is TRUE.</a:t>
            </a:r>
          </a:p>
          <a:p>
            <a:pPr marL="0" indent="0">
              <a:buNone/>
            </a:pPr>
            <a:endParaRPr lang="en-IN" dirty="0"/>
          </a:p>
          <a:p>
            <a:pPr marL="0" indent="0">
              <a:buNone/>
            </a:pPr>
            <a:r>
              <a:rPr lang="en-IN" dirty="0"/>
              <a:t>                                                                                                                                                      </a:t>
            </a:r>
          </a:p>
        </p:txBody>
      </p:sp>
      <p:pic>
        <p:nvPicPr>
          <p:cNvPr id="4" name="Picture 3">
            <a:extLst>
              <a:ext uri="{FF2B5EF4-FFF2-40B4-BE49-F238E27FC236}">
                <a16:creationId xmlns:a16="http://schemas.microsoft.com/office/drawing/2014/main" id="{C9064823-DFF5-4769-98B5-E11377C02C29}"/>
              </a:ext>
            </a:extLst>
          </p:cNvPr>
          <p:cNvPicPr>
            <a:picLocks noChangeAspect="1"/>
          </p:cNvPicPr>
          <p:nvPr/>
        </p:nvPicPr>
        <p:blipFill>
          <a:blip r:embed="rId3"/>
          <a:stretch>
            <a:fillRect/>
          </a:stretch>
        </p:blipFill>
        <p:spPr>
          <a:xfrm>
            <a:off x="7045695" y="1381433"/>
            <a:ext cx="1653683" cy="1562235"/>
          </a:xfrm>
          <a:prstGeom prst="rect">
            <a:avLst/>
          </a:prstGeom>
        </p:spPr>
      </p:pic>
      <p:pic>
        <p:nvPicPr>
          <p:cNvPr id="5" name="Picture 4">
            <a:extLst>
              <a:ext uri="{FF2B5EF4-FFF2-40B4-BE49-F238E27FC236}">
                <a16:creationId xmlns:a16="http://schemas.microsoft.com/office/drawing/2014/main" id="{6B8C0404-D6DB-41F0-A9A9-13E5A1E15866}"/>
              </a:ext>
            </a:extLst>
          </p:cNvPr>
          <p:cNvPicPr>
            <a:picLocks noChangeAspect="1"/>
          </p:cNvPicPr>
          <p:nvPr/>
        </p:nvPicPr>
        <p:blipFill>
          <a:blip r:embed="rId4"/>
          <a:stretch>
            <a:fillRect/>
          </a:stretch>
        </p:blipFill>
        <p:spPr>
          <a:xfrm>
            <a:off x="4205095" y="1410505"/>
            <a:ext cx="1668925" cy="1661304"/>
          </a:xfrm>
          <a:prstGeom prst="rect">
            <a:avLst/>
          </a:prstGeom>
        </p:spPr>
      </p:pic>
      <p:pic>
        <p:nvPicPr>
          <p:cNvPr id="6" name="Picture 5">
            <a:extLst>
              <a:ext uri="{FF2B5EF4-FFF2-40B4-BE49-F238E27FC236}">
                <a16:creationId xmlns:a16="http://schemas.microsoft.com/office/drawing/2014/main" id="{DAEBA2A7-094C-471E-A4AE-83257FBCC64F}"/>
              </a:ext>
            </a:extLst>
          </p:cNvPr>
          <p:cNvPicPr>
            <a:picLocks noChangeAspect="1"/>
          </p:cNvPicPr>
          <p:nvPr/>
        </p:nvPicPr>
        <p:blipFill>
          <a:blip r:embed="rId5"/>
          <a:stretch>
            <a:fillRect/>
          </a:stretch>
        </p:blipFill>
        <p:spPr>
          <a:xfrm>
            <a:off x="9727546" y="1410505"/>
            <a:ext cx="1243908" cy="1346616"/>
          </a:xfrm>
          <a:prstGeom prst="rect">
            <a:avLst/>
          </a:prstGeom>
        </p:spPr>
      </p:pic>
      <p:pic>
        <p:nvPicPr>
          <p:cNvPr id="7" name="Picture 6">
            <a:extLst>
              <a:ext uri="{FF2B5EF4-FFF2-40B4-BE49-F238E27FC236}">
                <a16:creationId xmlns:a16="http://schemas.microsoft.com/office/drawing/2014/main" id="{7484D6D3-224D-4FD4-B8C9-A233F6C08A91}"/>
              </a:ext>
            </a:extLst>
          </p:cNvPr>
          <p:cNvPicPr>
            <a:picLocks noChangeAspect="1"/>
          </p:cNvPicPr>
          <p:nvPr/>
        </p:nvPicPr>
        <p:blipFill>
          <a:blip r:embed="rId6"/>
          <a:stretch>
            <a:fillRect/>
          </a:stretch>
        </p:blipFill>
        <p:spPr>
          <a:xfrm>
            <a:off x="1195328" y="4223839"/>
            <a:ext cx="10754015" cy="2514312"/>
          </a:xfrm>
          <a:prstGeom prst="rect">
            <a:avLst/>
          </a:prstGeom>
        </p:spPr>
      </p:pic>
    </p:spTree>
    <p:extLst>
      <p:ext uri="{BB962C8B-B14F-4D97-AF65-F5344CB8AC3E}">
        <p14:creationId xmlns:p14="http://schemas.microsoft.com/office/powerpoint/2010/main" val="16245393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281</TotalTime>
  <Words>545</Words>
  <Application>Microsoft Office PowerPoint</Application>
  <PresentationFormat>Widescreen</PresentationFormat>
  <Paragraphs>85</Paragraphs>
  <Slides>23</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Arial Black</vt:lpstr>
      <vt:lpstr>Calibri</vt:lpstr>
      <vt:lpstr>Calibri Light</vt:lpstr>
      <vt:lpstr>Courier New</vt:lpstr>
      <vt:lpstr>Ink Free</vt:lpstr>
      <vt:lpstr>Wingdings</vt:lpstr>
      <vt:lpstr>Office Theme</vt:lpstr>
      <vt:lpstr>INDUSTRIAL AND VEHICULAR AUTOMATION</vt:lpstr>
      <vt:lpstr>PowerPoint Presentation</vt:lpstr>
      <vt:lpstr>PowerPoint Presentation</vt:lpstr>
      <vt:lpstr>PowerPoint Presentation</vt:lpstr>
      <vt:lpstr>WHAT IS PLC? WHY PLC?</vt:lpstr>
      <vt:lpstr>PowerPoint Presentation</vt:lpstr>
      <vt:lpstr>PowerPoint Presentation</vt:lpstr>
      <vt:lpstr>PLC OPERATION AND PROGRAMMING   LADDER LOGIC is programming language used to develop software for PLC used in industrial applications.</vt:lpstr>
      <vt:lpstr>LADDER LOGIC:</vt:lpstr>
      <vt:lpstr>PowerPoint Presentation</vt:lpstr>
      <vt:lpstr>ADVANTAGES  AND  DISADVANTAGES:</vt:lpstr>
      <vt:lpstr>VEHICULAR AUTOMATION:</vt:lpstr>
      <vt:lpstr>AUTONOMOUS CAR AS AN EXAMPLE:</vt:lpstr>
      <vt:lpstr>VEHICLE HARDWARE:</vt:lpstr>
      <vt:lpstr>PowerPoint Presentation</vt:lpstr>
      <vt:lpstr>PowerPoint Presentation</vt:lpstr>
      <vt:lpstr>GPS:</vt:lpstr>
      <vt:lpstr>PowerPoint Presentation</vt:lpstr>
      <vt:lpstr>PowerPoint Presentation</vt:lpstr>
      <vt:lpstr>PowerPoint Presentation</vt:lpstr>
      <vt:lpstr>ADVANTAGES AND OBSTACLES:</vt:lpstr>
      <vt:lpstr>PowerPoint Presentation</vt:lpstr>
      <vt:lpstr>THANK YOU FOR YOUR PATIENCE.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challa sai bharath</dc:creator>
  <cp:lastModifiedBy>challa sai bharath</cp:lastModifiedBy>
  <cp:revision>19</cp:revision>
  <dcterms:created xsi:type="dcterms:W3CDTF">2020-01-17T13:18:47Z</dcterms:created>
  <dcterms:modified xsi:type="dcterms:W3CDTF">2020-01-17T18:25:37Z</dcterms:modified>
</cp:coreProperties>
</file>

<file path=docProps/thumbnail.jpeg>
</file>